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6" r:id="rId3"/>
    <p:sldId id="277" r:id="rId4"/>
    <p:sldId id="279" r:id="rId5"/>
    <p:sldId id="286" r:id="rId6"/>
    <p:sldId id="280" r:id="rId7"/>
    <p:sldId id="268" r:id="rId8"/>
    <p:sldId id="265" r:id="rId9"/>
    <p:sldId id="266" r:id="rId10"/>
    <p:sldId id="273" r:id="rId11"/>
    <p:sldId id="289" r:id="rId12"/>
    <p:sldId id="282" r:id="rId13"/>
    <p:sldId id="287" r:id="rId14"/>
    <p:sldId id="290" r:id="rId15"/>
    <p:sldId id="288" r:id="rId16"/>
    <p:sldId id="275" r:id="rId17"/>
    <p:sldId id="271" r:id="rId18"/>
  </p:sldIdLst>
  <p:sldSz cx="9144000" cy="6858000" type="screen4x3"/>
  <p:notesSz cx="7077075" cy="9004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0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0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CF0AA-8CCA-4358-B882-662468CBE78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52522"/>
            <a:ext cx="3066733" cy="4502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52522"/>
            <a:ext cx="3066733" cy="4502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DC72C-BC51-45EA-9023-70833BE2F1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1269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6F824-1366-4DA7-ACE6-1AAF8CC22536}" type="datetimeFigureOut">
              <a:rPr lang="en-US" smtClean="0"/>
              <a:t>11/16/2013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674688"/>
            <a:ext cx="4502150" cy="3376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276725"/>
            <a:ext cx="5661025" cy="4052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51863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551863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AEF40-ADC0-4E6C-BF6C-242EA6D992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EF40-ADC0-4E6C-BF6C-242EA6D9925B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A640CA6-1158-4DB1-98DB-116AAF48BAC4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83AFA57-17D1-4ECF-8381-8EFB94CCE5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华裔</a:t>
            </a:r>
            <a:r>
              <a:rPr lang="zh-CN" altLang="en-US" dirty="0"/>
              <a:t>家</a:t>
            </a:r>
            <a:r>
              <a:rPr lang="zh-CN" altLang="en-US" dirty="0" smtClean="0"/>
              <a:t>庭中的文化认同， 冲突， 与沟通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82880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 </a:t>
            </a:r>
            <a:r>
              <a:rPr lang="zh-CN" altLang="en-US" sz="3600" dirty="0"/>
              <a:t>吕</a:t>
            </a:r>
            <a:r>
              <a:rPr lang="zh-CN" altLang="en-US" sz="3600" dirty="0" smtClean="0"/>
              <a:t>行</a:t>
            </a:r>
            <a:endParaRPr lang="en-US" altLang="zh-CN" sz="3600" dirty="0" smtClean="0"/>
          </a:p>
          <a:p>
            <a:r>
              <a:rPr lang="en-US" altLang="zh-CN" sz="3600" dirty="0" smtClean="0"/>
              <a:t>DePaul University</a:t>
            </a:r>
          </a:p>
          <a:p>
            <a:r>
              <a:rPr lang="en-US" altLang="zh-CN" sz="3600" dirty="0" smtClean="0"/>
              <a:t>Nov. 16</a:t>
            </a:r>
            <a:r>
              <a:rPr lang="en-US" altLang="zh-CN" sz="3600" baseline="30000" dirty="0" smtClean="0"/>
              <a:t>th</a:t>
            </a:r>
            <a:r>
              <a:rPr lang="en-US" altLang="zh-CN" sz="3600" dirty="0" smtClean="0"/>
              <a:t> 2013</a:t>
            </a:r>
            <a:endParaRPr lang="en-US" altLang="zh-CN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888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Cultivate a sense of ethnic pride from early age. </a:t>
            </a:r>
          </a:p>
          <a:p>
            <a:r>
              <a:rPr lang="en-US" altLang="zh-CN" dirty="0" smtClean="0"/>
              <a:t>Empathetic with children’s identity challenges</a:t>
            </a:r>
            <a:r>
              <a:rPr lang="en-US" altLang="zh-CN" dirty="0"/>
              <a:t>.</a:t>
            </a:r>
            <a:endParaRPr lang="en-US" altLang="zh-CN" dirty="0" smtClean="0"/>
          </a:p>
          <a:p>
            <a:r>
              <a:rPr lang="en-US" altLang="zh-CN" dirty="0" smtClean="0"/>
              <a:t>Be aware of the complexity &amp; stages of their identity development and be patient with them.</a:t>
            </a:r>
          </a:p>
          <a:p>
            <a:r>
              <a:rPr lang="en-US" altLang="zh-CN" dirty="0" smtClean="0"/>
              <a:t>Cultivate an appreciation for both cultures. </a:t>
            </a:r>
          </a:p>
          <a:p>
            <a:r>
              <a:rPr lang="en-US" altLang="zh-CN" dirty="0" smtClean="0"/>
              <a:t>See bicultural identity as a strength.</a:t>
            </a:r>
          </a:p>
          <a:p>
            <a:r>
              <a:rPr lang="en-US" altLang="zh-CN" dirty="0"/>
              <a:t>I</a:t>
            </a:r>
            <a:r>
              <a:rPr lang="en-US" altLang="zh-CN" dirty="0" smtClean="0"/>
              <a:t>ntercultural growth with our children</a:t>
            </a:r>
            <a:r>
              <a:rPr lang="en-US" altLang="zh-CN" dirty="0"/>
              <a:t>.</a:t>
            </a:r>
            <a:endParaRPr lang="en-US" altLang="zh-CN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Bicultural </a:t>
            </a:r>
            <a:r>
              <a:rPr lang="zh-CN" altLang="en-US" dirty="0" smtClean="0"/>
              <a:t> </a:t>
            </a:r>
            <a:r>
              <a:rPr lang="en-US" altLang="zh-CN" dirty="0" smtClean="0"/>
              <a:t>Identity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1443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0-6</a:t>
            </a:r>
            <a:r>
              <a:rPr lang="zh-CN" altLang="en-US" dirty="0" smtClean="0"/>
              <a:t>岁： 培养对中国文化的热爱。（讲中文，看中文读物和电视节目， 用中文讲故事，培养兴趣爱好）。</a:t>
            </a:r>
            <a:endParaRPr lang="en-US" altLang="zh-CN" dirty="0" smtClean="0"/>
          </a:p>
          <a:p>
            <a:r>
              <a:rPr lang="en-US" altLang="zh-CN" dirty="0" smtClean="0"/>
              <a:t>6-12</a:t>
            </a:r>
            <a:r>
              <a:rPr lang="zh-CN" altLang="en-US" dirty="0" smtClean="0"/>
              <a:t>岁：帮助孩子克服自卑感， </a:t>
            </a:r>
            <a:r>
              <a:rPr lang="zh-CN" altLang="en-US" dirty="0"/>
              <a:t>培养</a:t>
            </a:r>
            <a:r>
              <a:rPr lang="zh-CN" altLang="en-US" dirty="0" smtClean="0"/>
              <a:t>双</a:t>
            </a:r>
            <a:r>
              <a:rPr lang="zh-CN" altLang="en-US" dirty="0"/>
              <a:t>重文化自豪</a:t>
            </a:r>
            <a:r>
              <a:rPr lang="zh-CN" altLang="en-US" dirty="0" smtClean="0"/>
              <a:t>感。（定时沟通，发现问题，提供帮助， 鼓励表扬，解释文化区别，坚持说中文， 去中国探亲。 请孩子的朋友来家里开</a:t>
            </a:r>
            <a:r>
              <a:rPr lang="en-US" altLang="zh-CN" dirty="0" smtClean="0"/>
              <a:t>party</a:t>
            </a:r>
            <a:r>
              <a:rPr lang="zh-CN" altLang="en-US" dirty="0" smtClean="0"/>
              <a:t>）。</a:t>
            </a:r>
            <a:r>
              <a:rPr lang="en-US" altLang="zh-CN" dirty="0" smtClean="0"/>
              <a:t> </a:t>
            </a:r>
          </a:p>
          <a:p>
            <a:r>
              <a:rPr lang="en-US" altLang="zh-CN" dirty="0" smtClean="0"/>
              <a:t>12-18</a:t>
            </a:r>
            <a:r>
              <a:rPr lang="zh-CN" altLang="en-US" dirty="0" smtClean="0"/>
              <a:t>岁：利用中国文化资源， 建立孩子的自信心和多元思维。（参加文化活动，提供中国文化课题和资料， 思想层次的交流）。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9860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/>
              <a:t>学会聆听。</a:t>
            </a:r>
            <a:r>
              <a:rPr lang="en-US" altLang="zh-CN" dirty="0"/>
              <a:t>(</a:t>
            </a:r>
            <a:r>
              <a:rPr lang="en-US" dirty="0"/>
              <a:t>empathetic </a:t>
            </a:r>
            <a:r>
              <a:rPr lang="en-US" dirty="0" smtClean="0"/>
              <a:t>listening,  paraphrase vs. judgment)</a:t>
            </a:r>
            <a:endParaRPr lang="en-US" dirty="0"/>
          </a:p>
          <a:p>
            <a:r>
              <a:rPr lang="zh-CN" altLang="en-US" dirty="0"/>
              <a:t>陈述事实， 尽量不用判断性语句。（</a:t>
            </a:r>
            <a:r>
              <a:rPr lang="en-US" dirty="0"/>
              <a:t>description vs. evaluation</a:t>
            </a:r>
            <a:r>
              <a:rPr lang="en-US" dirty="0" smtClean="0"/>
              <a:t>)</a:t>
            </a:r>
            <a:r>
              <a:rPr lang="zh-CN" altLang="en-US" dirty="0" smtClean="0"/>
              <a:t>， 以理服人。</a:t>
            </a:r>
            <a:endParaRPr lang="en-US" dirty="0"/>
          </a:p>
          <a:p>
            <a:r>
              <a:rPr lang="zh-CN" altLang="en-US" dirty="0" smtClean="0"/>
              <a:t>注</a:t>
            </a:r>
            <a:r>
              <a:rPr lang="zh-CN" altLang="en-US" dirty="0"/>
              <a:t>意讲话语气， 面部表情</a:t>
            </a:r>
            <a:r>
              <a:rPr lang="zh-CN" altLang="en-US" dirty="0" smtClean="0"/>
              <a:t>。</a:t>
            </a:r>
            <a:r>
              <a:rPr lang="en-US" altLang="zh-CN" dirty="0" smtClean="0"/>
              <a:t>(content vs. relational message) </a:t>
            </a:r>
            <a:endParaRPr lang="zh-CN" altLang="en-US" dirty="0"/>
          </a:p>
          <a:p>
            <a:r>
              <a:rPr lang="zh-CN" altLang="en-US" dirty="0" smtClean="0"/>
              <a:t>避</a:t>
            </a:r>
            <a:r>
              <a:rPr lang="zh-CN" altLang="en-US" dirty="0"/>
              <a:t>免与其他孩子比</a:t>
            </a:r>
            <a:r>
              <a:rPr lang="zh-CN" altLang="en-US" dirty="0" smtClean="0"/>
              <a:t>较。</a:t>
            </a:r>
            <a:endParaRPr lang="en-US" altLang="zh-CN" dirty="0" smtClean="0"/>
          </a:p>
          <a:p>
            <a:r>
              <a:rPr lang="zh-CN" altLang="en-US" dirty="0"/>
              <a:t>避</a:t>
            </a:r>
            <a:r>
              <a:rPr lang="zh-CN" altLang="en-US" dirty="0" smtClean="0"/>
              <a:t>免与自己的过去比较。</a:t>
            </a:r>
            <a:endParaRPr lang="zh-CN" altLang="en-US" dirty="0"/>
          </a:p>
          <a:p>
            <a:r>
              <a:rPr lang="zh-CN" altLang="en-US" dirty="0"/>
              <a:t>多表扬， 少批评。</a:t>
            </a:r>
          </a:p>
          <a:p>
            <a:r>
              <a:rPr lang="zh-CN" altLang="en-US" dirty="0"/>
              <a:t>多问问题， 少做评价。</a:t>
            </a:r>
          </a:p>
          <a:p>
            <a:r>
              <a:rPr lang="zh-CN" altLang="en-US" dirty="0"/>
              <a:t>避免使用偏见和极端的语言。</a:t>
            </a:r>
          </a:p>
          <a:p>
            <a:r>
              <a:rPr lang="zh-CN" altLang="en-US" dirty="0"/>
              <a:t>巧妙</a:t>
            </a:r>
            <a:r>
              <a:rPr lang="zh-CN" altLang="en-US" dirty="0" smtClean="0"/>
              <a:t>使</a:t>
            </a:r>
            <a:r>
              <a:rPr lang="zh-CN" altLang="en-US" dirty="0"/>
              <a:t>用 </a:t>
            </a:r>
            <a:r>
              <a:rPr lang="zh-CN" altLang="en-US" dirty="0" smtClean="0"/>
              <a:t>否</a:t>
            </a:r>
            <a:r>
              <a:rPr lang="zh-CN" altLang="en-US" dirty="0"/>
              <a:t>定句</a:t>
            </a:r>
            <a:r>
              <a:rPr lang="zh-CN" altLang="en-US" dirty="0" smtClean="0"/>
              <a:t>。</a:t>
            </a:r>
            <a:r>
              <a:rPr lang="en-US" altLang="zh-CN" dirty="0" smtClean="0"/>
              <a:t>(the Sandwich approach)</a:t>
            </a:r>
            <a:endParaRPr lang="zh-CN" altLang="en-US" dirty="0"/>
          </a:p>
          <a:p>
            <a:endParaRPr lang="zh-CN" alt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家长与子女沟通的技巧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2742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Sandwich Method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4376" y="2286000"/>
            <a:ext cx="6018244" cy="307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78420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400" dirty="0"/>
              <a:t>使用“我语”， 避免“你语</a:t>
            </a:r>
            <a:r>
              <a:rPr lang="zh-CN" altLang="en-US" dirty="0" smtClean="0"/>
              <a:t>”。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“you” language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“You hurt my feelings.”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“You humiliated me.”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zh-CN" altLang="en-US" dirty="0" smtClean="0"/>
              <a:t>你就是贪玩，不好好学习。”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“I” language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“I feel hurt when you ignored me.”</a:t>
            </a:r>
          </a:p>
          <a:p>
            <a:r>
              <a:rPr lang="en-US" dirty="0" smtClean="0"/>
              <a:t>“I feel humiliated when you shout at me.”</a:t>
            </a:r>
          </a:p>
          <a:p>
            <a:r>
              <a:rPr lang="zh-CN" altLang="en-US" dirty="0" smtClean="0"/>
              <a:t>“我对你最近</a:t>
            </a:r>
            <a:r>
              <a:rPr lang="zh-CN" altLang="en-US" dirty="0"/>
              <a:t>很</a:t>
            </a:r>
            <a:r>
              <a:rPr lang="zh-CN" altLang="en-US" dirty="0" smtClean="0"/>
              <a:t>晚回家， 又不写作业非常担心和着急。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801108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建立共同话题和兴趣。</a:t>
            </a:r>
          </a:p>
          <a:p>
            <a:r>
              <a:rPr lang="zh-CN" altLang="en-US" dirty="0"/>
              <a:t>相信你的孩子</a:t>
            </a:r>
            <a:r>
              <a:rPr lang="zh-CN" altLang="en-US" dirty="0" smtClean="0"/>
              <a:t>。尊重孩子隐私。</a:t>
            </a:r>
            <a:endParaRPr lang="zh-CN" altLang="en-US" dirty="0"/>
          </a:p>
          <a:p>
            <a:r>
              <a:rPr lang="zh-CN" altLang="en-US" dirty="0"/>
              <a:t>平等对待孩子</a:t>
            </a:r>
            <a:r>
              <a:rPr lang="zh-CN" altLang="en-US" dirty="0" smtClean="0"/>
              <a:t>。帮助孩子解决问题。</a:t>
            </a:r>
            <a:endParaRPr lang="zh-CN" altLang="en-US" dirty="0"/>
          </a:p>
          <a:p>
            <a:r>
              <a:rPr lang="zh-CN" altLang="en-US" dirty="0"/>
              <a:t>虚心向孩子学习。</a:t>
            </a:r>
          </a:p>
          <a:p>
            <a:r>
              <a:rPr lang="en-US" altLang="zh-CN" dirty="0" smtClean="0"/>
              <a:t>Texting and </a:t>
            </a:r>
            <a:r>
              <a:rPr lang="en-US" altLang="zh-CN" dirty="0" err="1" smtClean="0"/>
              <a:t>skype</a:t>
            </a:r>
            <a:r>
              <a:rPr lang="zh-CN" altLang="en-US" dirty="0" smtClean="0"/>
              <a:t>。</a:t>
            </a:r>
            <a:endParaRPr lang="zh-CN" altLang="en-US" dirty="0"/>
          </a:p>
          <a:p>
            <a:r>
              <a:rPr lang="zh-CN" altLang="en-US" dirty="0"/>
              <a:t>注意场合。</a:t>
            </a:r>
          </a:p>
          <a:p>
            <a:r>
              <a:rPr lang="zh-CN" altLang="en-US" dirty="0"/>
              <a:t>学会道歉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US" altLang="zh-CN" dirty="0" smtClean="0"/>
              <a:t>Say “I love you” whenever you can.</a:t>
            </a:r>
            <a:endParaRPr lang="zh-CN" alt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家长与子女沟通的技巧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7593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Lu</a:t>
            </a:r>
            <a:r>
              <a:rPr lang="en-US" dirty="0"/>
              <a:t>, Xing. "Bicultural Identity Development and Formation of New Chinese Community: An Ethnographic Study of Chinese Schools in Chicago"  The Howard Journal of Communication. </a:t>
            </a:r>
            <a:r>
              <a:rPr lang="en-US" dirty="0" err="1"/>
              <a:t>Vol</a:t>
            </a:r>
            <a:r>
              <a:rPr lang="en-US" dirty="0"/>
              <a:t> 12 (4) Oct-Dec. 2001, pp. 203-220.</a:t>
            </a:r>
          </a:p>
          <a:p>
            <a:r>
              <a:rPr lang="en-US" dirty="0"/>
              <a:t>Shi, </a:t>
            </a:r>
            <a:r>
              <a:rPr lang="en-US" dirty="0" err="1"/>
              <a:t>Xiaowei</a:t>
            </a:r>
            <a:r>
              <a:rPr lang="en-US" dirty="0"/>
              <a:t> &amp; Lu, Xing. “Bilingual and Bicultural Development of Chinese American Adolescents and Young Adults: A Comparative Study” co-author with </a:t>
            </a:r>
            <a:r>
              <a:rPr lang="en-US" dirty="0" err="1"/>
              <a:t>Xiaowei</a:t>
            </a:r>
            <a:r>
              <a:rPr lang="en-US" dirty="0"/>
              <a:t> Shi, The Howard Journal of Communication.   Vol. 18, 2007, 313-333.</a:t>
            </a:r>
          </a:p>
          <a:p>
            <a:r>
              <a:rPr lang="en-US" dirty="0" smtClean="0"/>
              <a:t>Sue</a:t>
            </a:r>
            <a:r>
              <a:rPr lang="en-US" dirty="0"/>
              <a:t>, S., &amp; Sue, D. W. Counseling the Culturally Different, New York: Wiley, 1990.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参考材料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79625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sz="10700" dirty="0" smtClean="0"/>
              <a:t>  </a:t>
            </a:r>
            <a:r>
              <a:rPr lang="zh-CN" altLang="en-US" sz="10700" dirty="0" smtClean="0"/>
              <a:t>谢谢！</a:t>
            </a:r>
            <a:endParaRPr lang="en-US" sz="10700" dirty="0"/>
          </a:p>
        </p:txBody>
      </p:sp>
    </p:spTree>
    <p:extLst>
      <p:ext uri="{BB962C8B-B14F-4D97-AF65-F5344CB8AC3E}">
        <p14:creationId xmlns:p14="http://schemas.microsoft.com/office/powerpoint/2010/main" xmlns="" val="2397381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家长跟孩子讲 （道理），提建议， 孩子根本不</a:t>
            </a:r>
            <a:r>
              <a:rPr lang="zh-CN" altLang="en-US" dirty="0" smtClean="0"/>
              <a:t>听。</a:t>
            </a:r>
            <a:endParaRPr lang="en-US" altLang="zh-CN" dirty="0" smtClean="0"/>
          </a:p>
          <a:p>
            <a:r>
              <a:rPr lang="zh-CN" altLang="en-US" dirty="0" smtClean="0"/>
              <a:t>孩子有</a:t>
            </a:r>
            <a:r>
              <a:rPr lang="zh-CN" altLang="en-US" dirty="0"/>
              <a:t>逆反心理， 不听家长的话。</a:t>
            </a:r>
          </a:p>
          <a:p>
            <a:r>
              <a:rPr lang="zh-CN" altLang="en-US" dirty="0"/>
              <a:t>孩子对家长不尊重。</a:t>
            </a:r>
          </a:p>
          <a:p>
            <a:r>
              <a:rPr lang="zh-CN" altLang="en-US" dirty="0"/>
              <a:t>孩子</a:t>
            </a:r>
            <a:r>
              <a:rPr lang="zh-CN" altLang="en-US" dirty="0" smtClean="0"/>
              <a:t>不愿意与</a:t>
            </a:r>
            <a:r>
              <a:rPr lang="zh-CN" altLang="en-US" dirty="0"/>
              <a:t>家长沟通。</a:t>
            </a:r>
          </a:p>
          <a:p>
            <a:r>
              <a:rPr lang="zh-CN" altLang="en-US" dirty="0"/>
              <a:t>孩子对家长的行为反感。</a:t>
            </a:r>
          </a:p>
          <a:p>
            <a:r>
              <a:rPr lang="zh-CN" altLang="en-US" dirty="0"/>
              <a:t>孩子不认同中国文化。</a:t>
            </a:r>
          </a:p>
          <a:p>
            <a:r>
              <a:rPr lang="zh-CN" altLang="en-US" dirty="0" smtClean="0"/>
              <a:t>孩子喜欢中国文化， 但还是很难沟通。</a:t>
            </a:r>
            <a:endParaRPr lang="zh-CN" alt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华裔家庭沟通的问题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62599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代</a:t>
            </a:r>
            <a:r>
              <a:rPr lang="zh-CN" altLang="en-US" dirty="0" smtClean="0"/>
              <a:t>沟 </a:t>
            </a:r>
            <a:r>
              <a:rPr lang="en-US" altLang="zh-CN" dirty="0" smtClean="0"/>
              <a:t>(common in all cultures)</a:t>
            </a:r>
          </a:p>
          <a:p>
            <a:r>
              <a:rPr lang="zh-CN" altLang="en-US" dirty="0" smtClean="0"/>
              <a:t>中美文化区别 </a:t>
            </a:r>
            <a:endParaRPr lang="en-US" altLang="zh-CN" dirty="0" smtClean="0"/>
          </a:p>
          <a:p>
            <a:r>
              <a:rPr lang="en-US" altLang="zh-CN" dirty="0" smtClean="0"/>
              <a:t>lack of common ground</a:t>
            </a:r>
          </a:p>
          <a:p>
            <a:r>
              <a:rPr lang="zh-CN" altLang="en-US" dirty="0"/>
              <a:t>家</a:t>
            </a:r>
            <a:r>
              <a:rPr lang="zh-CN" altLang="en-US" dirty="0" smtClean="0"/>
              <a:t>长和孩子文化认同 的不同</a:t>
            </a:r>
            <a:endParaRPr lang="en-US" altLang="zh-CN" dirty="0" smtClean="0"/>
          </a:p>
          <a:p>
            <a:r>
              <a:rPr lang="zh-CN" altLang="en-US" dirty="0" smtClean="0"/>
              <a:t>沟通方式和技巧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为什么有这些问题？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96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Individualism vs. collectivism</a:t>
            </a:r>
          </a:p>
          <a:p>
            <a:r>
              <a:rPr lang="en-US" dirty="0" smtClean="0"/>
              <a:t>Independence </a:t>
            </a:r>
            <a:r>
              <a:rPr lang="en-US" dirty="0" smtClean="0"/>
              <a:t>vs. </a:t>
            </a:r>
            <a:r>
              <a:rPr lang="en-US" dirty="0" smtClean="0"/>
              <a:t>interdependence</a:t>
            </a:r>
          </a:p>
          <a:p>
            <a:r>
              <a:rPr lang="en-US" dirty="0" smtClean="0"/>
              <a:t>Equality vs. </a:t>
            </a:r>
            <a:r>
              <a:rPr lang="en-US" dirty="0" smtClean="0"/>
              <a:t>hierarchy</a:t>
            </a:r>
          </a:p>
          <a:p>
            <a:r>
              <a:rPr lang="en-US" dirty="0" smtClean="0"/>
              <a:t>Dr</a:t>
            </a:r>
            <a:r>
              <a:rPr lang="en-US" dirty="0" smtClean="0"/>
              <a:t>. Spock vs. Amy Chua</a:t>
            </a:r>
            <a:endParaRPr lang="en-US" dirty="0"/>
          </a:p>
          <a:p>
            <a:r>
              <a:rPr lang="zh-CN" altLang="en-US" dirty="0" smtClean="0"/>
              <a:t>中国的“面子”“攀比” </a:t>
            </a:r>
            <a:r>
              <a:rPr lang="en-US" altLang="zh-CN" dirty="0" smtClean="0"/>
              <a:t>“</a:t>
            </a:r>
            <a:r>
              <a:rPr lang="zh-CN" altLang="en-US" dirty="0" smtClean="0"/>
              <a:t>知耻” 和 “回报” 文化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中美文化的主要区别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3603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存在着某种特定的方法或途径能够让孩子成功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成</a:t>
            </a:r>
            <a:r>
              <a:rPr lang="zh-CN" altLang="en-US" dirty="0" smtClean="0"/>
              <a:t>功的标准是上好大学， 找好工作， 嫁</a:t>
            </a:r>
            <a:r>
              <a:rPr lang="en-US" altLang="zh-CN" dirty="0" smtClean="0"/>
              <a:t>/</a:t>
            </a:r>
            <a:r>
              <a:rPr lang="zh-CN" altLang="en-US" dirty="0" smtClean="0"/>
              <a:t>娶好人。</a:t>
            </a:r>
            <a:endParaRPr lang="zh-CN" altLang="en-US" dirty="0"/>
          </a:p>
          <a:p>
            <a:r>
              <a:rPr lang="zh-CN" altLang="en-US" dirty="0"/>
              <a:t>家长是过来人， 做决定比孩子更明智， 考虑更周全。</a:t>
            </a:r>
          </a:p>
          <a:p>
            <a:r>
              <a:rPr lang="zh-CN" altLang="en-US" dirty="0"/>
              <a:t>家长都是为了孩子好。 孩子现在不理解， 以后会明白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家</a:t>
            </a:r>
            <a:r>
              <a:rPr lang="zh-CN" altLang="en-US" dirty="0" smtClean="0"/>
              <a:t>长对孩子</a:t>
            </a:r>
            <a:r>
              <a:rPr lang="zh-CN" altLang="en-US" dirty="0"/>
              <a:t>期</a:t>
            </a:r>
            <a:r>
              <a:rPr lang="zh-CN" altLang="en-US" dirty="0" smtClean="0"/>
              <a:t>望过高。</a:t>
            </a:r>
            <a:endParaRPr lang="en-US" altLang="zh-CN" dirty="0" smtClean="0"/>
          </a:p>
          <a:p>
            <a:r>
              <a:rPr lang="zh-CN" altLang="en-US" dirty="0"/>
              <a:t>习惯</a:t>
            </a:r>
            <a:r>
              <a:rPr lang="zh-CN" altLang="en-US" dirty="0" smtClean="0"/>
              <a:t>使用说教，指导的方式和权威性语气。</a:t>
            </a:r>
            <a:endParaRPr lang="zh-CN" alt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家长与孩子沟通的误区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31357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Family is a site of struggle. Cultural clash </a:t>
            </a:r>
            <a:r>
              <a:rPr lang="en-US" dirty="0" err="1"/>
              <a:t>bt.</a:t>
            </a:r>
            <a:r>
              <a:rPr lang="en-US" dirty="0"/>
              <a:t> American values </a:t>
            </a:r>
            <a:r>
              <a:rPr lang="en-US" dirty="0" smtClean="0"/>
              <a:t>and Chinese values </a:t>
            </a:r>
            <a:r>
              <a:rPr lang="zh-CN" altLang="en-US" dirty="0" smtClean="0"/>
              <a:t>（弱势与强势， 边缘与主流文化的抗衡）</a:t>
            </a:r>
            <a:endParaRPr lang="en-US" dirty="0"/>
          </a:p>
          <a:p>
            <a:r>
              <a:rPr lang="en-US" dirty="0" smtClean="0"/>
              <a:t>Pressure </a:t>
            </a:r>
            <a:r>
              <a:rPr lang="en-US" dirty="0"/>
              <a:t>to excel in </a:t>
            </a:r>
            <a:r>
              <a:rPr lang="en-US" dirty="0" smtClean="0"/>
              <a:t>school</a:t>
            </a:r>
            <a:endParaRPr lang="en-US" dirty="0"/>
          </a:p>
          <a:p>
            <a:r>
              <a:rPr lang="en-US" dirty="0" smtClean="0"/>
              <a:t>Choice </a:t>
            </a:r>
            <a:r>
              <a:rPr lang="en-US" dirty="0"/>
              <a:t>of schools and </a:t>
            </a:r>
            <a:r>
              <a:rPr lang="en-US" dirty="0" smtClean="0"/>
              <a:t>careers</a:t>
            </a:r>
          </a:p>
          <a:p>
            <a:r>
              <a:rPr lang="en-US" dirty="0"/>
              <a:t>Dating and marital preference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Conflict in </a:t>
            </a:r>
            <a:r>
              <a:rPr lang="en-US" dirty="0" smtClean="0"/>
              <a:t>Chinese </a:t>
            </a:r>
            <a:r>
              <a:rPr lang="en-US" dirty="0"/>
              <a:t>families</a:t>
            </a:r>
          </a:p>
        </p:txBody>
      </p:sp>
    </p:spTree>
    <p:extLst>
      <p:ext uri="{BB962C8B-B14F-4D97-AF65-F5344CB8AC3E}">
        <p14:creationId xmlns:p14="http://schemas.microsoft.com/office/powerpoint/2010/main" xmlns="" val="1916052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家庭文化和学校文化的冲</a:t>
            </a:r>
            <a:r>
              <a:rPr lang="zh-CN" altLang="en-US" dirty="0" smtClean="0"/>
              <a:t>突</a:t>
            </a:r>
            <a:endParaRPr lang="en-US" altLang="zh-CN" dirty="0" smtClean="0"/>
          </a:p>
          <a:p>
            <a:r>
              <a:rPr lang="zh-CN" altLang="en-US" dirty="0" smtClean="0"/>
              <a:t>中文与英文的冲</a:t>
            </a:r>
            <a:r>
              <a:rPr lang="zh-CN" altLang="en-US" dirty="0" smtClean="0"/>
              <a:t>突</a:t>
            </a:r>
            <a:endParaRPr lang="en-US" altLang="zh-CN" dirty="0" smtClean="0"/>
          </a:p>
          <a:p>
            <a:r>
              <a:rPr lang="zh-CN" altLang="en-US" dirty="0" smtClean="0"/>
              <a:t>个</a:t>
            </a:r>
            <a:r>
              <a:rPr lang="zh-CN" altLang="en-US" dirty="0" smtClean="0"/>
              <a:t>性特征与文化偏见的冲突 </a:t>
            </a:r>
            <a:r>
              <a:rPr lang="en-US" altLang="zh-CN" dirty="0" smtClean="0"/>
              <a:t>(</a:t>
            </a:r>
            <a:r>
              <a:rPr lang="zh-CN" altLang="en-US" dirty="0" smtClean="0"/>
              <a:t>媒体的影响）</a:t>
            </a:r>
            <a:endParaRPr lang="en-US" altLang="zh-CN" dirty="0" smtClean="0"/>
          </a:p>
          <a:p>
            <a:r>
              <a:rPr lang="zh-CN" altLang="en-US" dirty="0" smtClean="0"/>
              <a:t>可</a:t>
            </a:r>
            <a:r>
              <a:rPr lang="zh-CN" altLang="en-US" dirty="0" smtClean="0"/>
              <a:t>能有被取笑和歧视的经</a:t>
            </a:r>
            <a:r>
              <a:rPr lang="zh-CN" altLang="en-US" dirty="0" smtClean="0"/>
              <a:t>历</a:t>
            </a:r>
            <a:endParaRPr lang="en-US" altLang="zh-CN" dirty="0" smtClean="0"/>
          </a:p>
          <a:p>
            <a:r>
              <a:rPr lang="zh-CN" altLang="en-US" dirty="0" smtClean="0"/>
              <a:t>经历文化认同困惑或危机 </a:t>
            </a:r>
            <a:r>
              <a:rPr lang="en-US" altLang="zh-CN" dirty="0" smtClean="0"/>
              <a:t>(double consciousness) </a:t>
            </a:r>
          </a:p>
          <a:p>
            <a:r>
              <a:rPr lang="en-US" altLang="zh-CN" dirty="0" smtClean="0"/>
              <a:t>Internalized </a:t>
            </a:r>
            <a:r>
              <a:rPr lang="en-US" altLang="zh-CN" dirty="0" smtClean="0"/>
              <a:t>inferiority/self-hatred</a:t>
            </a:r>
          </a:p>
          <a:p>
            <a:r>
              <a:rPr lang="zh-CN" altLang="en-US" dirty="0" smtClean="0"/>
              <a:t>恋与怨的双重情节</a:t>
            </a:r>
            <a:endParaRPr lang="en-US" altLang="zh-CN" dirty="0" smtClean="0"/>
          </a:p>
          <a:p>
            <a:r>
              <a:rPr lang="en-US" dirty="0" smtClean="0"/>
              <a:t>Live a double life</a:t>
            </a:r>
            <a:r>
              <a:rPr lang="zh-CN" altLang="en-US" dirty="0" smtClean="0"/>
              <a:t>。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华</a:t>
            </a:r>
            <a:r>
              <a:rPr lang="zh-CN" altLang="en-US" dirty="0" smtClean="0"/>
              <a:t>裔子女文化认同的自我冲突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7714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Conformity</a:t>
            </a:r>
          </a:p>
          <a:p>
            <a:r>
              <a:rPr lang="en-US" dirty="0" smtClean="0"/>
              <a:t>Dissonance</a:t>
            </a:r>
          </a:p>
          <a:p>
            <a:r>
              <a:rPr lang="en-US" dirty="0" smtClean="0"/>
              <a:t>Resistance</a:t>
            </a:r>
          </a:p>
          <a:p>
            <a:r>
              <a:rPr lang="en-US" dirty="0" smtClean="0"/>
              <a:t>Negotiation</a:t>
            </a:r>
          </a:p>
          <a:p>
            <a:r>
              <a:rPr lang="en-US" dirty="0" smtClean="0"/>
              <a:t>Integration</a:t>
            </a:r>
          </a:p>
          <a:p>
            <a:r>
              <a:rPr lang="en-US" dirty="0" smtClean="0"/>
              <a:t>Transformation (a multicultural/global perspective)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Developmental model</a:t>
            </a:r>
            <a:br>
              <a:rPr lang="it-IT" dirty="0" smtClean="0"/>
            </a:br>
            <a:r>
              <a:rPr lang="it-IT" dirty="0" smtClean="0"/>
              <a:t>(Sue &amp; Sue 1990)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8117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孩子上大学以前更认同美国文化。</a:t>
            </a:r>
            <a:endParaRPr lang="en-US" altLang="zh-CN" dirty="0" smtClean="0"/>
          </a:p>
          <a:p>
            <a:r>
              <a:rPr lang="zh-CN" altLang="en-US" dirty="0" smtClean="0"/>
              <a:t>中文学校有助于培养华裔少年的中国文化认同。</a:t>
            </a:r>
            <a:r>
              <a:rPr lang="en-US" altLang="zh-CN" dirty="0" smtClean="0"/>
              <a:t> </a:t>
            </a:r>
          </a:p>
          <a:p>
            <a:r>
              <a:rPr lang="zh-CN" altLang="en-US" dirty="0"/>
              <a:t>会</a:t>
            </a:r>
            <a:r>
              <a:rPr lang="zh-CN" altLang="en-US" dirty="0" smtClean="0"/>
              <a:t>讲中文和去中国探亲旅游帮</a:t>
            </a:r>
            <a:r>
              <a:rPr lang="zh-CN" altLang="en-US" dirty="0"/>
              <a:t>助培养华裔少年的中国文化认</a:t>
            </a:r>
            <a:r>
              <a:rPr lang="zh-CN" altLang="en-US" dirty="0" smtClean="0"/>
              <a:t>同。</a:t>
            </a:r>
            <a:r>
              <a:rPr lang="en-US" altLang="zh-CN" dirty="0" smtClean="0"/>
              <a:t> </a:t>
            </a:r>
          </a:p>
          <a:p>
            <a:r>
              <a:rPr lang="zh-CN" altLang="en-US" dirty="0" smtClean="0"/>
              <a:t>孩子上大学后</a:t>
            </a:r>
            <a:r>
              <a:rPr lang="en-US" altLang="zh-CN" dirty="0"/>
              <a:t> </a:t>
            </a:r>
            <a:r>
              <a:rPr lang="zh-CN" altLang="en-US" dirty="0" smtClean="0"/>
              <a:t>渴望与中国文化认同。</a:t>
            </a:r>
            <a:r>
              <a:rPr lang="zh-CN" altLang="en-US" dirty="0"/>
              <a:t>（</a:t>
            </a:r>
            <a:r>
              <a:rPr lang="zh-CN" altLang="en-US" dirty="0" smtClean="0"/>
              <a:t>主</a:t>
            </a:r>
            <a:r>
              <a:rPr lang="zh-CN" altLang="en-US" dirty="0"/>
              <a:t>动靠拢中国文化， 自觉学习中文，去中国学习和旅</a:t>
            </a:r>
            <a:r>
              <a:rPr lang="zh-CN" altLang="en-US" dirty="0" smtClean="0"/>
              <a:t>游）。</a:t>
            </a:r>
            <a:r>
              <a:rPr lang="en-US" altLang="zh-CN" dirty="0" smtClean="0"/>
              <a:t> </a:t>
            </a:r>
          </a:p>
          <a:p>
            <a:r>
              <a:rPr lang="zh-CN" altLang="en-US" dirty="0"/>
              <a:t>中国崛起促进华裔青少年的族群自豪</a:t>
            </a:r>
            <a:r>
              <a:rPr lang="zh-CN" altLang="en-US" dirty="0" smtClean="0"/>
              <a:t>感及工作机会。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My own research 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7969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641</TotalTime>
  <Words>1313</Words>
  <Application>Microsoft Office PowerPoint</Application>
  <PresentationFormat>On-screen Show (4:3)</PresentationFormat>
  <Paragraphs>124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Hardcover</vt:lpstr>
      <vt:lpstr>华裔家庭中的文化认同， 冲突， 与沟通</vt:lpstr>
      <vt:lpstr>华裔家庭沟通的问题</vt:lpstr>
      <vt:lpstr>为什么有这些问题？</vt:lpstr>
      <vt:lpstr>中美文化的主要区别</vt:lpstr>
      <vt:lpstr>家长与孩子沟通的误区</vt:lpstr>
      <vt:lpstr>Sources of Conflict in Chinese families</vt:lpstr>
      <vt:lpstr>华裔子女文化认同的自我冲突</vt:lpstr>
      <vt:lpstr>Developmental model (Sue &amp; Sue 1990)</vt:lpstr>
      <vt:lpstr>My own research findings</vt:lpstr>
      <vt:lpstr>Bicultural  Identity Development</vt:lpstr>
      <vt:lpstr>Stages of development</vt:lpstr>
      <vt:lpstr>家长与子女沟通的技巧</vt:lpstr>
      <vt:lpstr>The Sandwich Method</vt:lpstr>
      <vt:lpstr>使用“我语”， 避免“你语”。</vt:lpstr>
      <vt:lpstr>家长与子女沟通的技巧</vt:lpstr>
      <vt:lpstr>参考材料</vt:lpstr>
      <vt:lpstr>   谢谢！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华裔青少年的文化认同</dc:title>
  <dc:creator>luxing</dc:creator>
  <cp:lastModifiedBy>user</cp:lastModifiedBy>
  <cp:revision>69</cp:revision>
  <cp:lastPrinted>2013-11-13T17:08:30Z</cp:lastPrinted>
  <dcterms:created xsi:type="dcterms:W3CDTF">2013-01-08T19:44:09Z</dcterms:created>
  <dcterms:modified xsi:type="dcterms:W3CDTF">2013-11-16T15:23:00Z</dcterms:modified>
</cp:coreProperties>
</file>